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9" r:id="rId2"/>
    <p:sldId id="257" r:id="rId3"/>
    <p:sldId id="261" r:id="rId4"/>
    <p:sldId id="262" r:id="rId5"/>
    <p:sldId id="263" r:id="rId6"/>
    <p:sldId id="269" r:id="rId7"/>
    <p:sldId id="264" r:id="rId8"/>
    <p:sldId id="265" r:id="rId9"/>
    <p:sldId id="266" r:id="rId10"/>
    <p:sldId id="275" r:id="rId11"/>
    <p:sldId id="276" r:id="rId12"/>
    <p:sldId id="278" r:id="rId13"/>
    <p:sldId id="268" r:id="rId14"/>
    <p:sldId id="272" r:id="rId15"/>
    <p:sldId id="273" r:id="rId16"/>
    <p:sldId id="270" r:id="rId17"/>
    <p:sldId id="267" r:id="rId18"/>
    <p:sldId id="281" r:id="rId19"/>
    <p:sldId id="279" r:id="rId20"/>
    <p:sldId id="260"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394" autoAdjust="0"/>
  </p:normalViewPr>
  <p:slideViewPr>
    <p:cSldViewPr snapToGrid="0">
      <p:cViewPr varScale="1">
        <p:scale>
          <a:sx n="132" d="100"/>
          <a:sy n="132" d="100"/>
        </p:scale>
        <p:origin x="1344" y="13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05.06.2025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16</a:t>
            </a:fld>
            <a:endParaRPr lang="de-DE"/>
          </a:p>
        </p:txBody>
      </p:sp>
    </p:spTree>
    <p:extLst>
      <p:ext uri="{BB962C8B-B14F-4D97-AF65-F5344CB8AC3E}">
        <p14:creationId xmlns:p14="http://schemas.microsoft.com/office/powerpoint/2010/main" val="69485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18</a:t>
            </a:fld>
            <a:endParaRPr lang="de-DE"/>
          </a:p>
        </p:txBody>
      </p:sp>
    </p:spTree>
    <p:extLst>
      <p:ext uri="{BB962C8B-B14F-4D97-AF65-F5344CB8AC3E}">
        <p14:creationId xmlns:p14="http://schemas.microsoft.com/office/powerpoint/2010/main" val="350517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14</a:t>
            </a:fld>
            <a:endParaRPr lang="de-DE"/>
          </a:p>
        </p:txBody>
      </p:sp>
    </p:spTree>
    <p:extLst>
      <p:ext uri="{BB962C8B-B14F-4D97-AF65-F5344CB8AC3E}">
        <p14:creationId xmlns:p14="http://schemas.microsoft.com/office/powerpoint/2010/main" val="161073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05.06.2025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05.06.2025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05.06.2025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05.06.2025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05.06.2025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05.06.2025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05.06.2025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05.06.2025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05.06.2025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05.06.2025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05.06.2025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05.06.2025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wUairh7q9_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hyperlink" Target="https://estuary.dev/blog/firestore-query-best-practices/" TargetMode="External"/><Relationship Id="rId13" Type="http://schemas.openxmlformats.org/officeDocument/2006/relationships/hyperlink" Target="https://firebase.google.com/docs/firestore/manage-data/transactions?hl=de" TargetMode="External"/><Relationship Id="rId3" Type="http://schemas.openxmlformats.org/officeDocument/2006/relationships/hyperlink" Target="https://firebase.google.com/docs/firestore?hl=de" TargetMode="External"/><Relationship Id="rId7" Type="http://schemas.openxmlformats.org/officeDocument/2006/relationships/hyperlink" Target="https://firebase.google.com/docs/emulator-suite/install_and_configure?hl=de" TargetMode="External"/><Relationship Id="rId12" Type="http://schemas.openxmlformats.org/officeDocument/2006/relationships/hyperlink" Target="https://firebase.google.com/docs/firestore/rtdb-vs-firestore?hl=de"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11" Type="http://schemas.openxmlformats.org/officeDocument/2006/relationships/hyperlink" Target="https://firebase.google.com/docs/firestore/query-data/aggregation-queries?hl=de#use_the_count_aggregation" TargetMode="External"/><Relationship Id="rId5" Type="http://schemas.openxmlformats.org/officeDocument/2006/relationships/hyperlink" Target="https://cloud.google.com/firestore/native/docs/query-data/queries" TargetMode="External"/><Relationship Id="rId10" Type="http://schemas.openxmlformats.org/officeDocument/2006/relationships/hyperlink" Target="https://firebase.google.com/docs/reference/node/firebase.firestore.FirestoreDataConverter" TargetMode="External"/><Relationship Id="rId4" Type="http://schemas.openxmlformats.org/officeDocument/2006/relationships/hyperlink" Target="https://firebase.google.com/docs/firestore/data-model?hl=de" TargetMode="External"/><Relationship Id="rId9" Type="http://schemas.openxmlformats.org/officeDocument/2006/relationships/hyperlink" Target="https://moldstud.com/articles/p-how-data-models-affect-normalization-denormalization-in-nosql-databases" TargetMode="External"/><Relationship Id="rId14" Type="http://schemas.openxmlformats.org/officeDocument/2006/relationships/hyperlink" Target="https://firebase.google.com/docs/func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www.flaticon.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hyperlink" Target="https://www.npmjs.com/package/@google-cloud/firestor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a:p>
            <a:pPr algn="l"/>
            <a:r>
              <a:rPr lang="de-DE" sz="1900" b="1" dirty="0">
                <a:latin typeface="TWK Everett" panose="020B0204000000000000"/>
              </a:rPr>
              <a:t>Link zum Vortragsvideo: </a:t>
            </a:r>
            <a:r>
              <a:rPr lang="de-DE" sz="1900" b="1" dirty="0">
                <a:latin typeface="TWK Everett" panose="020B0204000000000000"/>
                <a:hlinkClick r:id="rId3"/>
              </a:rPr>
              <a:t>https://youtu.be/wUairh7q9_o</a:t>
            </a:r>
            <a:r>
              <a:rPr lang="de-DE" sz="1900" b="1" dirty="0">
                <a:latin typeface="TWK Everett" panose="020B0204000000000000"/>
              </a:rPr>
              <a:t> </a:t>
            </a: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a:t>
            </a:r>
            <a:fld id="{28132841-3788-4DDE-825C-FBB4E560AC7D}" type="datetime1">
              <a:rPr lang="de-DE" sz="850" b="1" smtClean="0">
                <a:solidFill>
                  <a:schemeClr val="tx1"/>
                </a:solidFill>
                <a:latin typeface="TWK Everett" panose="020B0204000000000000"/>
              </a:rPr>
              <a:t>05.06.2025</a:t>
            </a:fld>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4154984"/>
          </a:xfrm>
          <a:prstGeom prst="rect">
            <a:avLst/>
          </a:prstGeom>
          <a:noFill/>
        </p:spPr>
        <p:txBody>
          <a:bodyPr wrap="square" rtlCol="0">
            <a:spAutoFit/>
          </a:bodyPr>
          <a:lstStyle/>
          <a:p>
            <a:pPr marL="228600" indent="-228600">
              <a:buFont typeface="+mj-lt"/>
              <a:buAutoNum type="arabicPeriod" startAt="2"/>
            </a:pPr>
            <a:r>
              <a:rPr lang="de-DE" sz="1200" b="1" dirty="0">
                <a:solidFill>
                  <a:srgbClr val="FF9100"/>
                </a:solidFill>
                <a:latin typeface="TWK Everett" panose="020B0204000000000000"/>
              </a:rPr>
              <a:t>Eingeschränkte Aggregatfunktionen</a:t>
            </a:r>
            <a:r>
              <a:rPr lang="de-DE" sz="1200" dirty="0">
                <a:solidFill>
                  <a:srgbClr val="FF9100"/>
                </a:solidFill>
                <a:latin typeface="TWK Everett" panose="020B0204000000000000"/>
              </a:rPr>
              <a: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unterstützt </a:t>
            </a:r>
            <a:r>
              <a:rPr lang="de-DE" sz="1200" i="1" dirty="0">
                <a:solidFill>
                  <a:srgbClr val="FF9100"/>
                </a:solidFill>
                <a:latin typeface="TWK Everett" panose="020B0204000000000000"/>
              </a:rPr>
              <a:t>COUNT</a:t>
            </a:r>
            <a:r>
              <a:rPr lang="de-DE" sz="1200" dirty="0">
                <a:solidFill>
                  <a:srgbClr val="FF9100"/>
                </a:solidFill>
                <a:latin typeface="TWK Everett" panose="020B0204000000000000"/>
              </a:rPr>
              <a:t> nur für die Gesamtanzahl an Dokumenten, die bestimme Kriterien erfüllen und komplexe Aggregationen </a:t>
            </a:r>
            <a:r>
              <a:rPr lang="de-DE" sz="1200" dirty="0" err="1">
                <a:solidFill>
                  <a:srgbClr val="FF9100"/>
                </a:solidFill>
                <a:latin typeface="TWK Everett" panose="020B0204000000000000"/>
              </a:rPr>
              <a:t>with</a:t>
            </a:r>
            <a:r>
              <a:rPr lang="de-DE" sz="1200" dirty="0">
                <a:solidFill>
                  <a:srgbClr val="FF9100"/>
                </a:solidFill>
                <a:latin typeface="TWK Everett" panose="020B0204000000000000"/>
              </a:rPr>
              <a: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HAVING COUNT </a:t>
            </a:r>
            <a:r>
              <a:rPr lang="de-DE" sz="1200" dirty="0">
                <a:solidFill>
                  <a:srgbClr val="FF9100"/>
                </a:solidFill>
                <a:latin typeface="TWK Everett" panose="020B0204000000000000"/>
              </a:rPr>
              <a:t>gar nicht. Clientseitiger Code nötig, um diese Operationen umzusetzen. Beispiel aus Aufgabe i):</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p:txBody>
      </p:sp>
      <p:pic>
        <p:nvPicPr>
          <p:cNvPr id="11" name="Grafik 10" descr="Ein Bild, das Text, Screenshot, Schrift enthält.&#10;&#10;KI-generierte Inhalte können fehlerhaft sein.">
            <a:extLst>
              <a:ext uri="{FF2B5EF4-FFF2-40B4-BE49-F238E27FC236}">
                <a16:creationId xmlns:a16="http://schemas.microsoft.com/office/drawing/2014/main" id="{44E2C66B-0A8C-6A5B-024D-8F419E909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492" y="2534756"/>
            <a:ext cx="6675289" cy="3819522"/>
          </a:xfrm>
          <a:prstGeom prst="rect">
            <a:avLst/>
          </a:prstGeom>
        </p:spPr>
      </p:pic>
      <p:sp>
        <p:nvSpPr>
          <p:cNvPr id="7" name="Fußzeilenplatzhalter 8">
            <a:extLst>
              <a:ext uri="{FF2B5EF4-FFF2-40B4-BE49-F238E27FC236}">
                <a16:creationId xmlns:a16="http://schemas.microsoft.com/office/drawing/2014/main" id="{773AAE29-C104-31ED-AB90-FBDDE0A76325}"/>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[10]</a:t>
            </a:r>
          </a:p>
        </p:txBody>
      </p:sp>
    </p:spTree>
    <p:extLst>
      <p:ext uri="{BB962C8B-B14F-4D97-AF65-F5344CB8AC3E}">
        <p14:creationId xmlns:p14="http://schemas.microsoft.com/office/powerpoint/2010/main" val="89482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p:txBody>
      </p:sp>
      <p:pic>
        <p:nvPicPr>
          <p:cNvPr id="11" name="Grafik 10">
            <a:extLst>
              <a:ext uri="{FF2B5EF4-FFF2-40B4-BE49-F238E27FC236}">
                <a16:creationId xmlns:a16="http://schemas.microsoft.com/office/drawing/2014/main" id="{6EF139AF-8A48-5A64-00B7-A03E2ACF8738}"/>
              </a:ext>
            </a:extLst>
          </p:cNvPr>
          <p:cNvPicPr>
            <a:picLocks noChangeAspect="1"/>
          </p:cNvPicPr>
          <p:nvPr/>
        </p:nvPicPr>
        <p:blipFill>
          <a:blip r:embed="rId4"/>
          <a:stretch>
            <a:fillRect/>
          </a:stretch>
        </p:blipFill>
        <p:spPr>
          <a:xfrm>
            <a:off x="3332074" y="3363077"/>
            <a:ext cx="6802950" cy="2449893"/>
          </a:xfrm>
          <a:prstGeom prst="rect">
            <a:avLst/>
          </a:prstGeom>
        </p:spPr>
      </p:pic>
      <p:sp>
        <p:nvSpPr>
          <p:cNvPr id="7" name="Fußzeilenplatzhalter 8">
            <a:extLst>
              <a:ext uri="{FF2B5EF4-FFF2-40B4-BE49-F238E27FC236}">
                <a16:creationId xmlns:a16="http://schemas.microsoft.com/office/drawing/2014/main" id="{2078260D-A47B-EC14-02D1-609657D2192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[11]</a:t>
            </a:r>
          </a:p>
        </p:txBody>
      </p:sp>
    </p:spTree>
    <p:extLst>
      <p:ext uri="{BB962C8B-B14F-4D97-AF65-F5344CB8AC3E}">
        <p14:creationId xmlns:p14="http://schemas.microsoft.com/office/powerpoint/2010/main" val="137971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a:p>
            <a:r>
              <a:rPr lang="de-DE" sz="1200" b="1" dirty="0">
                <a:solidFill>
                  <a:srgbClr val="FF9100"/>
                </a:solidFill>
                <a:latin typeface="TWK Everett" panose="020B0204000000000000"/>
              </a:rPr>
              <a:t>Zwischenfazit nach den Read-Abfragen:</a:t>
            </a:r>
          </a:p>
          <a:p>
            <a:r>
              <a:rPr lang="de-DE" sz="1200" dirty="0">
                <a:solidFill>
                  <a:srgbClr val="FF9100"/>
                </a:solidFill>
                <a:latin typeface="TWK Everett" panose="020B0204000000000000"/>
              </a:rPr>
              <a:t>=&gt; Komplexe Auswertungen benötigen oft zusätzliche clientseitige Logik.</a:t>
            </a:r>
          </a:p>
          <a:p>
            <a:pPr marL="171450" indent="-171450">
              <a:buFont typeface="Symbol" panose="05050102010706020507" pitchFamily="18" charset="2"/>
              <a:buChar char="Þ"/>
            </a:pPr>
            <a:r>
              <a:rPr lang="de-DE" sz="1200" dirty="0">
                <a:solidFill>
                  <a:srgbClr val="FF9100"/>
                </a:solidFill>
                <a:latin typeface="TWK Everett" panose="020B0204000000000000"/>
              </a:rPr>
              <a:t>Je nach Häufigkeit bestimmter Abfragen kann es sinnvoller sein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zu verzichten und Daten eher redundant direkt in den Dokumenten abzuspeichern, um das Nachladen zu verhindern</a:t>
            </a:r>
          </a:p>
          <a:p>
            <a:pPr marL="628650" lvl="1" indent="-171450">
              <a:buFont typeface="Symbol" panose="05050102010706020507" pitchFamily="18" charset="2"/>
              <a:buChar char="Þ"/>
            </a:pPr>
            <a:r>
              <a:rPr lang="de-DE" sz="1200" dirty="0">
                <a:solidFill>
                  <a:srgbClr val="FF9100"/>
                </a:solidFill>
                <a:latin typeface="TWK Everett" panose="020B0204000000000000"/>
              </a:rPr>
              <a:t>Ein Beispiel hierfür ist der Kurstitel, der häufig in Verbindung mit Angeboten benötigt wird. Um zu vermeiden, dass für jedes geladene Angebot ein weiterer Zugriff auf die „Kurse“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notwendig ist, haben wir diesen redundant direkt im Angebot gespeichert. </a:t>
            </a:r>
          </a:p>
          <a:p>
            <a:pPr marL="628650" lvl="1" indent="-171450">
              <a:buFont typeface="Symbol" panose="05050102010706020507" pitchFamily="18" charset="2"/>
              <a:buChar char="Þ"/>
            </a:pPr>
            <a:r>
              <a:rPr lang="de-DE" sz="1200" dirty="0">
                <a:solidFill>
                  <a:srgbClr val="FF9100"/>
                </a:solidFill>
                <a:latin typeface="TWK Everett" panose="020B0204000000000000"/>
              </a:rPr>
              <a:t>Dadurch konnten wir in mehreren Abfragen die Anzahl der Datenbankzugriffe reduzieren</a:t>
            </a:r>
          </a:p>
          <a:p>
            <a:pPr marL="171450" indent="-171450">
              <a:buFont typeface="Symbol" panose="05050102010706020507" pitchFamily="18" charset="2"/>
              <a:buChar char="Þ"/>
            </a:pPr>
            <a:r>
              <a:rPr lang="de-DE" sz="1200" dirty="0">
                <a:solidFill>
                  <a:srgbClr val="FF9100"/>
                </a:solidFill>
                <a:latin typeface="TWK Everett" panose="020B0204000000000000"/>
              </a:rPr>
              <a:t>Diese Erkenntnisse haben unsere finale Datenstruktur maßgeblich geprägt.</a:t>
            </a:r>
          </a:p>
        </p:txBody>
      </p:sp>
    </p:spTree>
    <p:extLst>
      <p:ext uri="{BB962C8B-B14F-4D97-AF65-F5344CB8AC3E}">
        <p14:creationId xmlns:p14="http://schemas.microsoft.com/office/powerpoint/2010/main" val="7971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down)">
                                      <p:cBhvr>
                                        <p:cTn id="7" dur="500"/>
                                        <p:tgtEl>
                                          <p:spTgt spid="1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wipe(down)">
                                      <p:cBhvr>
                                        <p:cTn id="10" dur="500"/>
                                        <p:tgtEl>
                                          <p:spTgt spid="12">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wipe(down)">
                                      <p:cBhvr>
                                        <p:cTn id="13" dur="500"/>
                                        <p:tgtEl>
                                          <p:spTgt spid="12">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down)">
                                      <p:cBhvr>
                                        <p:cTn id="16" dur="500"/>
                                        <p:tgtEl>
                                          <p:spTgt spid="12">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ipe(down)">
                                      <p:cBhvr>
                                        <p:cTn id="19" dur="500"/>
                                        <p:tgtEl>
                                          <p:spTgt spid="12">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8" end="8"/>
                                            </p:txEl>
                                          </p:spTgt>
                                        </p:tgtEl>
                                        <p:attrNameLst>
                                          <p:attrName>style.visibility</p:attrName>
                                        </p:attrNameLst>
                                      </p:cBhvr>
                                      <p:to>
                                        <p:strVal val="visible"/>
                                      </p:to>
                                    </p:set>
                                    <p:animEffect transition="in" filter="wipe(down)">
                                      <p:cBhvr>
                                        <p:cTn id="22"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Einfache Update &amp; Delete Anfragen sind leicht umzusetzen: </a:t>
            </a:r>
            <a:r>
              <a:rPr lang="de-DE" sz="1200" dirty="0">
                <a:solidFill>
                  <a:srgbClr val="FF9100"/>
                </a:solidFill>
                <a:latin typeface="TWK Everett" panose="020B0204000000000000"/>
              </a:rPr>
              <a:t>Die initialen gestellten Aufgaben betrafen jeweils hauptsächlich nur 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und waren sehr einfach und schnell umzusetzen.</a:t>
            </a:r>
          </a:p>
          <a:p>
            <a:pPr marL="228600" indent="-228600">
              <a:buFont typeface="+mj-lt"/>
              <a:buAutoNum type="arabicPeriod"/>
            </a:pPr>
            <a:endParaRPr lang="de-DE" sz="1200" b="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In der Praxis werden aber oft Anfragen durchgeführt, die Daten betreffen, die an mehreren Stellen gespeichert sind, also redundant, wie es bei dokumentenbasierten Datenbanken üblich ist</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Problem</a:t>
            </a:r>
            <a:r>
              <a:rPr lang="de-DE" sz="1200" dirty="0">
                <a:solidFill>
                  <a:srgbClr val="FF9100"/>
                </a:solidFill>
                <a:latin typeface="TWK Everett" panose="020B0204000000000000"/>
              </a:rPr>
              <a:t>: Kein </a:t>
            </a:r>
            <a:r>
              <a:rPr lang="de-DE" sz="1200" i="1" dirty="0">
                <a:solidFill>
                  <a:srgbClr val="FF9100"/>
                </a:solidFill>
                <a:latin typeface="TWK Everett" panose="020B0204000000000000"/>
              </a:rPr>
              <a:t>ON DELETE CASCADE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ON UPDATE CASCADE, u</a:t>
            </a:r>
            <a:r>
              <a:rPr lang="de-DE" sz="1200" dirty="0">
                <a:solidFill>
                  <a:srgbClr val="FF9100"/>
                </a:solidFill>
                <a:latin typeface="TWK Everett" panose="020B0204000000000000"/>
              </a:rPr>
              <a:t>m Datenkonsistenz und Integrität zu gewährleisten</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Lösung in </a:t>
            </a:r>
            <a:r>
              <a:rPr lang="de-DE" sz="1200" b="1" dirty="0" err="1">
                <a:solidFill>
                  <a:srgbClr val="FF9100"/>
                </a:solidFill>
                <a:latin typeface="TWK Everett" panose="020B0204000000000000"/>
              </a:rPr>
              <a:t>Firestore</a:t>
            </a:r>
            <a:r>
              <a:rPr lang="de-DE" sz="1200" dirty="0">
                <a:solidFill>
                  <a:srgbClr val="FF9100"/>
                </a:solidFill>
                <a:latin typeface="TWK Everett" panose="020B0204000000000000"/>
              </a:rPr>
              <a:t>: 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Zählungen oder andere Logik müssten trotzdem manuell am Client stattfinden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Dokumente müssen einzeln geladen und verglichen werden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Entwickler müssen selbst für Konsistenz sorgen</a:t>
            </a:r>
          </a:p>
          <a:p>
            <a:endParaRPr lang="de-DE" sz="1200" i="1" dirty="0">
              <a:solidFill>
                <a:srgbClr val="FF9100"/>
              </a:solidFill>
              <a:latin typeface="TWK Everett" panose="020B0204000000000000"/>
            </a:endParaRPr>
          </a:p>
          <a:p>
            <a:endParaRPr lang="de-DE" sz="1200" i="1" dirty="0">
              <a:solidFill>
                <a:srgbClr val="FF9100"/>
              </a:solidFill>
              <a:latin typeface="TWK Everett" panose="020B0204000000000000"/>
            </a:endParaRPr>
          </a:p>
          <a:p>
            <a:r>
              <a:rPr lang="de-DE" sz="1200" b="1" dirty="0">
                <a:solidFill>
                  <a:srgbClr val="FF9100"/>
                </a:solidFill>
                <a:latin typeface="TWK Everett" panose="020B0204000000000000"/>
              </a:rPr>
              <a:t>Beispiel: </a:t>
            </a:r>
            <a:r>
              <a:rPr lang="de-DE" sz="1200" dirty="0">
                <a:solidFill>
                  <a:srgbClr val="FF9100"/>
                </a:solidFill>
                <a:latin typeface="TWK Everett" panose="020B0204000000000000"/>
              </a:rPr>
              <a:t>Löschen von einem Angebot</a:t>
            </a:r>
          </a:p>
          <a:p>
            <a:pPr marL="171450" indent="-171450">
              <a:buFont typeface="Arial" panose="020B0604020202020204" pitchFamily="34" charset="0"/>
              <a:buChar char="•"/>
            </a:pPr>
            <a:r>
              <a:rPr lang="de-DE" sz="1200" dirty="0">
                <a:solidFill>
                  <a:srgbClr val="FF9100"/>
                </a:solidFill>
                <a:latin typeface="TWK Everett" panose="020B0204000000000000"/>
              </a:rPr>
              <a:t>Angebot selbst löschen</a:t>
            </a:r>
          </a:p>
          <a:p>
            <a:pPr marL="171450" indent="-171450">
              <a:buFont typeface="Arial" panose="020B0604020202020204" pitchFamily="34" charset="0"/>
              <a:buChar char="•"/>
            </a:pPr>
            <a:r>
              <a:rPr lang="de-DE" sz="1200" dirty="0">
                <a:solidFill>
                  <a:srgbClr val="FF9100"/>
                </a:solidFill>
                <a:latin typeface="TWK Everett" panose="020B0204000000000000"/>
              </a:rPr>
              <a:t>Alle zugehörigen Teilnahmen und Gebühren, die bei den Teilnehmern gespeichert sind</a:t>
            </a:r>
          </a:p>
          <a:p>
            <a:pPr marL="171450" indent="-171450">
              <a:buFont typeface="Arial" panose="020B0604020202020204" pitchFamily="34" charset="0"/>
              <a:buChar char="•"/>
            </a:pPr>
            <a:r>
              <a:rPr lang="de-DE" sz="1200" dirty="0">
                <a:solidFill>
                  <a:srgbClr val="FF9100"/>
                </a:solidFill>
                <a:latin typeface="TWK Everett" panose="020B0204000000000000"/>
              </a:rPr>
              <a:t>Wie sieht sowas genau aus?</a:t>
            </a:r>
          </a:p>
          <a:p>
            <a:endParaRPr lang="de-DE" sz="1200" i="1" dirty="0">
              <a:solidFill>
                <a:srgbClr val="FF9100"/>
              </a:solidFill>
              <a:latin typeface="TWK Everett" panose="020B0204000000000000"/>
            </a:endParaRPr>
          </a:p>
        </p:txBody>
      </p:sp>
      <p:sp>
        <p:nvSpPr>
          <p:cNvPr id="3" name="Fußzeilenplatzhalter 8">
            <a:extLst>
              <a:ext uri="{FF2B5EF4-FFF2-40B4-BE49-F238E27FC236}">
                <a16:creationId xmlns:a16="http://schemas.microsoft.com/office/drawing/2014/main" id="{9F3B360B-9B2C-61D5-8142-5599C1DE875F}"/>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[12], [13]</a:t>
            </a:r>
          </a:p>
        </p:txBody>
      </p:sp>
    </p:spTree>
    <p:extLst>
      <p:ext uri="{BB962C8B-B14F-4D97-AF65-F5344CB8AC3E}">
        <p14:creationId xmlns:p14="http://schemas.microsoft.com/office/powerpoint/2010/main" val="166131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wipe(down)">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5" end="5"/>
                                            </p:txEl>
                                          </p:spTgt>
                                        </p:tgtEl>
                                        <p:attrNameLst>
                                          <p:attrName>style.visibility</p:attrName>
                                        </p:attrNameLst>
                                      </p:cBhvr>
                                      <p:to>
                                        <p:strVal val="visible"/>
                                      </p:to>
                                    </p:set>
                                    <p:animEffect transition="in" filter="wipe(down)">
                                      <p:cBhvr>
                                        <p:cTn id="12" dur="500"/>
                                        <p:tgtEl>
                                          <p:spTgt spid="13">
                                            <p:txEl>
                                              <p:pRg st="5" end="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animEffect transition="in" filter="wipe(down)">
                                      <p:cBhvr>
                                        <p:cTn id="15" dur="500"/>
                                        <p:tgtEl>
                                          <p:spTgt spid="1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xEl>
                                              <p:pRg st="7" end="7"/>
                                            </p:txEl>
                                          </p:spTgt>
                                        </p:tgtEl>
                                        <p:attrNameLst>
                                          <p:attrName>style.visibility</p:attrName>
                                        </p:attrNameLst>
                                      </p:cBhvr>
                                      <p:to>
                                        <p:strVal val="visible"/>
                                      </p:to>
                                    </p:set>
                                    <p:animEffect transition="in" filter="wipe(down)">
                                      <p:cBhvr>
                                        <p:cTn id="18" dur="500"/>
                                        <p:tgtEl>
                                          <p:spTgt spid="1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animEffect transition="in" filter="wipe(down)">
                                      <p:cBhvr>
                                        <p:cTn id="23"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3"/>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3"/>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81023"/>
            <a:ext cx="5469228" cy="307777"/>
          </a:xfrm>
          <a:prstGeom prst="rect">
            <a:avLst/>
          </a:prstGeom>
          <a:noFill/>
        </p:spPr>
        <p:txBody>
          <a:bodyPr wrap="square" rtlCol="0">
            <a:spAutoFit/>
          </a:bodyPr>
          <a:lstStyle/>
          <a:p>
            <a:r>
              <a:rPr lang="de-DE" sz="1400" dirty="0">
                <a:solidFill>
                  <a:srgbClr val="FF9100"/>
                </a:solidFill>
                <a:latin typeface="TWK Everett" panose="020B0204000000000000"/>
              </a:rPr>
              <a:t>Voraussetzung: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07777"/>
          </a:xfrm>
          <a:prstGeom prst="rect">
            <a:avLst/>
          </a:prstGeom>
          <a:noFill/>
        </p:spPr>
        <p:txBody>
          <a:bodyPr wrap="square" rtlCol="0">
            <a:spAutoFit/>
          </a:bodyPr>
          <a:lstStyle/>
          <a:p>
            <a:r>
              <a:rPr lang="de-DE" sz="1400"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2862322"/>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auch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ein grundsätzliches Umdenken -&gt; Daten müssen redundant gespeichert werden, Abfragen logisch vereinfacht und viele Operationen in die Anwendungsschicht verlagert, wobei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a:t>
            </a:r>
            <a:r>
              <a:rPr lang="de-DE" sz="1200" i="1" dirty="0">
                <a:solidFill>
                  <a:srgbClr val="FF9100"/>
                </a:solidFill>
                <a:latin typeface="TWK Everett" panose="020B0204000000000000"/>
              </a:rPr>
              <a:t>Convertern</a:t>
            </a:r>
            <a:r>
              <a:rPr lang="de-DE" sz="1200" dirty="0">
                <a:solidFill>
                  <a:srgbClr val="FF9100"/>
                </a:solidFill>
                <a:latin typeface="TWK Everett" panose="020B0204000000000000"/>
              </a:rPr>
              <a:t>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a:t>
            </a: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down)">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4971144" y="1292358"/>
            <a:ext cx="5953339" cy="3969071"/>
          </a:xfrm>
        </p:spPr>
        <p:txBody>
          <a:bodyPr>
            <a:noAutofit/>
          </a:bodyPr>
          <a:lstStyle/>
          <a:p>
            <a:pPr algn="ctr"/>
            <a:r>
              <a:rPr lang="de-DE" b="1" dirty="0">
                <a:solidFill>
                  <a:srgbClr val="FF9100"/>
                </a:solidFill>
                <a:latin typeface="TWK Everett" panose="020B0204000000000000"/>
              </a:rPr>
              <a:t>Vielen Dank für </a:t>
            </a:r>
            <a:br>
              <a:rPr lang="de-DE" b="1" dirty="0">
                <a:solidFill>
                  <a:srgbClr val="FF9100"/>
                </a:solidFill>
                <a:latin typeface="TWK Everett" panose="020B0204000000000000"/>
              </a:rPr>
            </a:br>
            <a:r>
              <a:rPr lang="de-DE" b="1" dirty="0">
                <a:solidFill>
                  <a:srgbClr val="FF9100"/>
                </a:solidFill>
                <a:latin typeface="TWK Everett" panose="020B0204000000000000"/>
              </a:rPr>
              <a:t>Ihre Aufmerksamkeit</a:t>
            </a:r>
            <a:br>
              <a:rPr lang="de-DE" b="1" dirty="0">
                <a:solidFill>
                  <a:srgbClr val="FF9100"/>
                </a:solidFill>
                <a:latin typeface="TWK Everett" panose="020B0204000000000000"/>
              </a:rPr>
            </a:br>
            <a:r>
              <a:rPr lang="de-DE" b="1" dirty="0">
                <a:solidFill>
                  <a:srgbClr val="FF9100"/>
                </a:solidFill>
                <a:latin typeface="TWK Everett" panose="020B0204000000000000"/>
                <a:sym typeface="Wingdings" panose="05000000000000000000" pitchFamily="2" charset="2"/>
              </a:rPr>
              <a:t></a:t>
            </a:r>
            <a:endParaRPr lang="de-DE"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18</a:t>
            </a:fld>
            <a:endParaRPr lang="de-DE" sz="850" dirty="0">
              <a:solidFill>
                <a:schemeClr val="tx1"/>
              </a:solidFill>
              <a:latin typeface="TWK Everett" panose="020B0204000000000000"/>
            </a:endParaRPr>
          </a:p>
        </p:txBody>
      </p:sp>
      <p:pic>
        <p:nvPicPr>
          <p:cNvPr id="1026" name="Picture 2">
            <a:extLst>
              <a:ext uri="{FF2B5EF4-FFF2-40B4-BE49-F238E27FC236}">
                <a16:creationId xmlns:a16="http://schemas.microsoft.com/office/drawing/2014/main" id="{2E3452A2-202C-EA0F-A744-045A9443D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02" y="1384593"/>
            <a:ext cx="3712029" cy="371202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80E4C14-FCEA-9173-5651-E7281E0095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74" y="325246"/>
            <a:ext cx="2819400" cy="771664"/>
          </a:xfrm>
          <a:prstGeom prst="rect">
            <a:avLst/>
          </a:prstGeom>
        </p:spPr>
      </p:pic>
      <p:sp>
        <p:nvSpPr>
          <p:cNvPr id="12" name="AutoShape 8">
            <a:extLst>
              <a:ext uri="{FF2B5EF4-FFF2-40B4-BE49-F238E27FC236}">
                <a16:creationId xmlns:a16="http://schemas.microsoft.com/office/drawing/2014/main" id="{82F23B16-28B3-6F04-CA42-B3467631328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53595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Literatur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Autofit/>
          </a:bodyPr>
          <a:lstStyle/>
          <a:p>
            <a:pPr marL="0" indent="0">
              <a:buNone/>
            </a:pPr>
            <a:r>
              <a:rPr lang="de-DE" sz="900" dirty="0">
                <a:latin typeface="TWK Everett" panose="020B0204000000000000"/>
              </a:rPr>
              <a:t>[1] R. </a:t>
            </a:r>
            <a:r>
              <a:rPr lang="de-DE" sz="900" dirty="0" err="1">
                <a:latin typeface="TWK Everett" panose="020B0204000000000000"/>
              </a:rPr>
              <a:t>Kesavan</a:t>
            </a:r>
            <a:r>
              <a:rPr lang="de-DE" sz="900" dirty="0">
                <a:latin typeface="TWK Everett" panose="020B0204000000000000"/>
              </a:rPr>
              <a:t>, D. Gay, D. </a:t>
            </a:r>
            <a:r>
              <a:rPr lang="de-DE" sz="900" dirty="0" err="1">
                <a:latin typeface="TWK Everett" panose="020B0204000000000000"/>
              </a:rPr>
              <a:t>Thevessen</a:t>
            </a:r>
            <a:r>
              <a:rPr lang="de-DE" sz="900" dirty="0">
                <a:latin typeface="TWK Everett" panose="020B0204000000000000"/>
              </a:rPr>
              <a:t>, J. Shah und C. Mohan, „</a:t>
            </a:r>
            <a:r>
              <a:rPr lang="de-DE" sz="900" dirty="0" err="1">
                <a:latin typeface="TWK Everett" panose="020B0204000000000000"/>
              </a:rPr>
              <a:t>Firestore</a:t>
            </a:r>
            <a:r>
              <a:rPr lang="de-DE" sz="900" dirty="0">
                <a:latin typeface="TWK Everett" panose="020B0204000000000000"/>
              </a:rPr>
              <a:t>: The NoSQL </a:t>
            </a:r>
            <a:r>
              <a:rPr lang="de-DE" sz="900" dirty="0" err="1">
                <a:latin typeface="TWK Everett" panose="020B0204000000000000"/>
              </a:rPr>
              <a:t>Serverless</a:t>
            </a:r>
            <a:r>
              <a:rPr lang="de-DE" sz="900" dirty="0">
                <a:latin typeface="TWK Everett" panose="020B0204000000000000"/>
              </a:rPr>
              <a:t> Database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the</a:t>
            </a:r>
            <a:r>
              <a:rPr lang="de-DE" sz="900" dirty="0">
                <a:latin typeface="TWK Everett" panose="020B0204000000000000"/>
              </a:rPr>
              <a:t> </a:t>
            </a:r>
            <a:r>
              <a:rPr lang="de-DE" sz="900" dirty="0" err="1">
                <a:latin typeface="TWK Everett" panose="020B0204000000000000"/>
              </a:rPr>
              <a:t>Application</a:t>
            </a:r>
            <a:r>
              <a:rPr lang="de-DE" sz="900" dirty="0">
                <a:latin typeface="TWK Everett" panose="020B0204000000000000"/>
              </a:rPr>
              <a:t> Developer“, in 2023 IEEE 39th International Conference on Data Engineering (ICDE), 2023, S. 3376–3388. </a:t>
            </a:r>
            <a:r>
              <a:rPr lang="de-DE" sz="900" dirty="0" err="1">
                <a:latin typeface="TWK Everett" panose="020B0204000000000000"/>
              </a:rPr>
              <a:t>doi</a:t>
            </a:r>
            <a:r>
              <a:rPr lang="de-DE" sz="900" dirty="0">
                <a:latin typeface="TWK Everett" panose="020B0204000000000000"/>
              </a:rPr>
              <a:t>: 10.1109/ICDE55515.2023.00259.</a:t>
            </a:r>
          </a:p>
          <a:p>
            <a:pPr marL="0" indent="0">
              <a:buNone/>
            </a:pPr>
            <a:r>
              <a:rPr lang="de-DE" sz="900" dirty="0">
                <a:latin typeface="TWK Everett" panose="020B0204000000000000"/>
              </a:rPr>
              <a:t>[2]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 Zuletzt aktualisiert am: 13.05.2025. Zuletzt abgerufen am: 21.05.2025. Adresse: </a:t>
            </a:r>
            <a:r>
              <a:rPr lang="de-DE" sz="900" dirty="0">
                <a:latin typeface="TWK Everett" panose="020B0204000000000000"/>
                <a:hlinkClick r:id="rId3"/>
              </a:rPr>
              <a:t>https://firebase.google.com/docs/firestore?hl=de</a:t>
            </a:r>
            <a:r>
              <a:rPr lang="de-DE" sz="900" dirty="0">
                <a:latin typeface="TWK Everett" panose="020B0204000000000000"/>
              </a:rPr>
              <a:t>.</a:t>
            </a:r>
          </a:p>
          <a:p>
            <a:pPr marL="0" indent="0">
              <a:buNone/>
            </a:pPr>
            <a:r>
              <a:rPr lang="de-DE" sz="900" dirty="0">
                <a:latin typeface="TWK Everett" panose="020B0204000000000000"/>
              </a:rPr>
              <a:t>[3]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-Datenmodell, Zuletzt aktualisiert am: 13.05.2025. Zuletzt abgerufen am: 21.05.2025, 13.05.2025. Adresse: </a:t>
            </a:r>
            <a:r>
              <a:rPr lang="de-DE" sz="900" dirty="0">
                <a:latin typeface="TWK Everett" panose="020B0204000000000000"/>
                <a:hlinkClick r:id="rId4"/>
              </a:rPr>
              <a:t>https://firebase.google.com/docs/firestore/data-model?hl=de</a:t>
            </a:r>
            <a:r>
              <a:rPr lang="de-DE" sz="900" dirty="0">
                <a:latin typeface="TWK Everett" panose="020B0204000000000000"/>
              </a:rPr>
              <a:t>. </a:t>
            </a:r>
          </a:p>
          <a:p>
            <a:pPr marL="0" indent="0">
              <a:buNone/>
            </a:pPr>
            <a:r>
              <a:rPr lang="de-DE" sz="900" dirty="0">
                <a:latin typeface="TWK Everett" panose="020B0204000000000000"/>
              </a:rPr>
              <a:t>[4] G. Cloud, Query and </a:t>
            </a:r>
            <a:r>
              <a:rPr lang="de-DE" sz="900" dirty="0" err="1">
                <a:latin typeface="TWK Everett" panose="020B0204000000000000"/>
              </a:rPr>
              <a:t>filter</a:t>
            </a:r>
            <a:r>
              <a:rPr lang="de-DE" sz="900" dirty="0">
                <a:latin typeface="TWK Everett" panose="020B0204000000000000"/>
              </a:rPr>
              <a:t> </a:t>
            </a:r>
            <a:r>
              <a:rPr lang="de-DE" sz="900" dirty="0" err="1">
                <a:latin typeface="TWK Everett" panose="020B0204000000000000"/>
              </a:rPr>
              <a:t>data</a:t>
            </a:r>
            <a:r>
              <a:rPr lang="de-DE" sz="900" dirty="0">
                <a:latin typeface="TWK Everett" panose="020B0204000000000000"/>
              </a:rPr>
              <a:t>, Zuletzt aktualisiert am: 15.05.2025. Zuletzt abgerufen am: 21.05.2025, 15.05.2025. Adresse: </a:t>
            </a:r>
            <a:r>
              <a:rPr lang="de-DE" sz="900" dirty="0">
                <a:latin typeface="TWK Everett" panose="020B0204000000000000"/>
                <a:hlinkClick r:id="rId5"/>
              </a:rPr>
              <a:t>https://cloud.google.com/firestore/native/docs/query-data/queries</a:t>
            </a:r>
            <a:r>
              <a:rPr lang="de-DE" sz="900" dirty="0">
                <a:latin typeface="TWK Everett" panose="020B0204000000000000"/>
              </a:rPr>
              <a:t>.</a:t>
            </a:r>
          </a:p>
          <a:p>
            <a:pPr marL="0" indent="0">
              <a:buNone/>
            </a:pPr>
            <a:r>
              <a:rPr lang="de-DE" sz="900" dirty="0">
                <a:latin typeface="TWK Everett" panose="020B0204000000000000"/>
              </a:rPr>
              <a:t>[5] </a:t>
            </a:r>
            <a:r>
              <a:rPr lang="de-DE" sz="900" dirty="0" err="1">
                <a:latin typeface="TWK Everett" panose="020B0204000000000000"/>
              </a:rPr>
              <a:t>Firebase</a:t>
            </a:r>
            <a:r>
              <a:rPr lang="de-DE" sz="900" dirty="0">
                <a:latin typeface="TWK Everett" panose="020B0204000000000000"/>
              </a:rPr>
              <a:t>, Einführung in die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Zuletzt aktualisiert am: 08.05.2025. Zuletzt abgerufen am: 21.05.2025, 8.05.2025. Adresse: </a:t>
            </a:r>
            <a:r>
              <a:rPr lang="de-DE" sz="900" dirty="0">
                <a:latin typeface="TWK Everett" panose="020B0204000000000000"/>
                <a:hlinkClick r:id="rId6"/>
              </a:rPr>
              <a:t>https://firebase.google.com/docs/emulatorsuite?hl=de</a:t>
            </a:r>
            <a:r>
              <a:rPr lang="de-DE" sz="900" dirty="0">
                <a:latin typeface="TWK Everett" panose="020B0204000000000000"/>
              </a:rPr>
              <a:t>.</a:t>
            </a:r>
          </a:p>
          <a:p>
            <a:pPr marL="0" indent="0">
              <a:buNone/>
            </a:pPr>
            <a:r>
              <a:rPr lang="de-DE" sz="900" dirty="0">
                <a:latin typeface="TWK Everett" panose="020B0204000000000000"/>
              </a:rPr>
              <a:t>[6]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installieren, konfigurieren und integrieren, Zuletzt aktualisiert am: 08.05.2025. Zuletzt abgerufen am: 21.05.2025, 8.05.2025. Adresse: </a:t>
            </a:r>
            <a:r>
              <a:rPr lang="de-DE" sz="900" dirty="0">
                <a:latin typeface="TWK Everett" panose="020B0204000000000000"/>
                <a:hlinkClick r:id="rId7"/>
              </a:rPr>
              <a:t>https://firebase.google.com/docs/emulator-suite/install_and_configure?hl=de</a:t>
            </a:r>
            <a:r>
              <a:rPr lang="de-DE" sz="900" dirty="0">
                <a:latin typeface="TWK Everett" panose="020B0204000000000000"/>
              </a:rPr>
              <a:t>. </a:t>
            </a:r>
          </a:p>
          <a:p>
            <a:pPr marL="0" indent="0">
              <a:buNone/>
            </a:pPr>
            <a:r>
              <a:rPr lang="de-DE" sz="900" dirty="0">
                <a:latin typeface="TWK Everett" panose="020B0204000000000000"/>
              </a:rPr>
              <a:t>[7] J. </a:t>
            </a:r>
            <a:r>
              <a:rPr lang="de-DE" sz="900" dirty="0" err="1">
                <a:latin typeface="TWK Everett" panose="020B0204000000000000"/>
              </a:rPr>
              <a:t>Richman</a:t>
            </a:r>
            <a:r>
              <a:rPr lang="de-DE" sz="900" dirty="0">
                <a:latin typeface="TWK Everett" panose="020B0204000000000000"/>
              </a:rPr>
              <a:t>, 7+ Google </a:t>
            </a:r>
            <a:r>
              <a:rPr lang="de-DE" sz="900" dirty="0" err="1">
                <a:latin typeface="TWK Everett" panose="020B0204000000000000"/>
              </a:rPr>
              <a:t>Firestore</a:t>
            </a:r>
            <a:r>
              <a:rPr lang="de-DE" sz="900" dirty="0">
                <a:latin typeface="TWK Everett" panose="020B0204000000000000"/>
              </a:rPr>
              <a:t> Query Performance Best Practices </a:t>
            </a:r>
            <a:r>
              <a:rPr lang="de-DE" sz="900" dirty="0" err="1">
                <a:latin typeface="TWK Everett" panose="020B0204000000000000"/>
              </a:rPr>
              <a:t>for</a:t>
            </a:r>
            <a:r>
              <a:rPr lang="de-DE" sz="900" dirty="0">
                <a:latin typeface="TWK Everett" panose="020B0204000000000000"/>
              </a:rPr>
              <a:t> 2024, Zuletzt aktualisiert am: 21.08.2024. Zuletzt abgerufen am: 21.05.2025, 21.08.2024. Adresse: </a:t>
            </a:r>
            <a:r>
              <a:rPr lang="de-DE" sz="900" dirty="0">
                <a:latin typeface="TWK Everett" panose="020B0204000000000000"/>
                <a:hlinkClick r:id="rId8"/>
              </a:rPr>
              <a:t>https://estuary.dev/blog/firestore-query-best-practices/</a:t>
            </a:r>
            <a:r>
              <a:rPr lang="de-DE" sz="900" dirty="0">
                <a:latin typeface="TWK Everett" panose="020B0204000000000000"/>
              </a:rPr>
              <a:t>. </a:t>
            </a:r>
          </a:p>
          <a:p>
            <a:pPr marL="0" indent="0">
              <a:buNone/>
            </a:pPr>
            <a:r>
              <a:rPr lang="de-DE" sz="900" dirty="0">
                <a:latin typeface="TWK Everett" panose="020B0204000000000000"/>
              </a:rPr>
              <a:t>[8] G. Andersen und M. R. Team, </a:t>
            </a:r>
            <a:r>
              <a:rPr lang="de-DE" sz="900" dirty="0" err="1">
                <a:latin typeface="TWK Everett" panose="020B0204000000000000"/>
              </a:rPr>
              <a:t>How</a:t>
            </a:r>
            <a:r>
              <a:rPr lang="de-DE" sz="900" dirty="0">
                <a:latin typeface="TWK Everett" panose="020B0204000000000000"/>
              </a:rPr>
              <a:t> Data Models </a:t>
            </a:r>
            <a:r>
              <a:rPr lang="de-DE" sz="900" dirty="0" err="1">
                <a:latin typeface="TWK Everett" panose="020B0204000000000000"/>
              </a:rPr>
              <a:t>Affect</a:t>
            </a:r>
            <a:r>
              <a:rPr lang="de-DE" sz="900" dirty="0">
                <a:latin typeface="TWK Everett" panose="020B0204000000000000"/>
              </a:rPr>
              <a:t> </a:t>
            </a:r>
            <a:r>
              <a:rPr lang="de-DE" sz="900" dirty="0" err="1">
                <a:latin typeface="TWK Everett" panose="020B0204000000000000"/>
              </a:rPr>
              <a:t>Normalization</a:t>
            </a:r>
            <a:r>
              <a:rPr lang="de-DE" sz="900" dirty="0">
                <a:latin typeface="TWK Everett" panose="020B0204000000000000"/>
              </a:rPr>
              <a:t> &amp; </a:t>
            </a:r>
            <a:r>
              <a:rPr lang="de-DE" sz="900" dirty="0" err="1">
                <a:latin typeface="TWK Everett" panose="020B0204000000000000"/>
              </a:rPr>
              <a:t>Denormalization</a:t>
            </a:r>
            <a:r>
              <a:rPr lang="de-DE" sz="900" dirty="0">
                <a:latin typeface="TWK Everett" panose="020B0204000000000000"/>
              </a:rPr>
              <a:t> in NoSQL Databases, Zuletzt aktualisiert am: 11.05.2025. Zuletzt abgerufen am: 23.05.2025, 11.05.2025. Adresse: </a:t>
            </a:r>
            <a:r>
              <a:rPr lang="de-DE" sz="900" dirty="0">
                <a:latin typeface="TWK Everett" panose="020B0204000000000000"/>
                <a:hlinkClick r:id="rId9"/>
              </a:rPr>
              <a:t>https://moldstud.com/articles/p-how-data-models-affect-normalization-denormalization-in-nosql-databases</a:t>
            </a:r>
            <a:r>
              <a:rPr lang="de-DE" sz="900" dirty="0">
                <a:latin typeface="TWK Everett" panose="020B0204000000000000"/>
              </a:rPr>
              <a:t> . </a:t>
            </a:r>
          </a:p>
          <a:p>
            <a:pPr marL="0" indent="0">
              <a:buNone/>
            </a:pPr>
            <a:r>
              <a:rPr lang="de-DE" sz="900" dirty="0">
                <a:latin typeface="TWK Everett" panose="020B0204000000000000"/>
              </a:rPr>
              <a:t>[9]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FirestoreDataConverter</a:t>
            </a:r>
            <a:r>
              <a:rPr lang="de-DE" sz="900" dirty="0">
                <a:latin typeface="TWK Everett" panose="020B0204000000000000"/>
              </a:rPr>
              <a:t>, Zuletzt aktualisiert am: 22.07.2022. Zuletzt abgerufen am: 26.05.2025, 27.07.2022. Adresse: </a:t>
            </a:r>
            <a:r>
              <a:rPr lang="de-DE" sz="900" dirty="0">
                <a:latin typeface="TWK Everett" panose="020B0204000000000000"/>
                <a:hlinkClick r:id="rId10"/>
              </a:rPr>
              <a:t>https://firebase.google.com/docs/reference/node/firebase.firestore.FirestoreDataConverter</a:t>
            </a:r>
            <a:r>
              <a:rPr lang="de-DE" sz="900" dirty="0">
                <a:latin typeface="TWK Everett" panose="020B0204000000000000"/>
              </a:rPr>
              <a:t>. </a:t>
            </a:r>
          </a:p>
          <a:p>
            <a:pPr marL="0" indent="0">
              <a:buNone/>
            </a:pPr>
            <a:r>
              <a:rPr lang="de-DE" sz="900" dirty="0">
                <a:latin typeface="TWK Everett" panose="020B0204000000000000"/>
              </a:rPr>
              <a:t>[10] </a:t>
            </a:r>
            <a:r>
              <a:rPr lang="de-DE" sz="900" dirty="0" err="1">
                <a:latin typeface="TWK Everett" panose="020B0204000000000000"/>
              </a:rPr>
              <a:t>Firebase</a:t>
            </a:r>
            <a:r>
              <a:rPr lang="de-DE" sz="900" dirty="0">
                <a:latin typeface="TWK Everett" panose="020B0204000000000000"/>
              </a:rPr>
              <a:t>, Daten mit Aggregationsabfragen zusammenfassen, Zuletzt aktualisiert am: 26.05.2025. Zuletzt abgerufen am: 26.05.2025, 26.05.2025. Adresse: </a:t>
            </a:r>
            <a:r>
              <a:rPr lang="de-DE" sz="900" dirty="0">
                <a:latin typeface="TWK Everett" panose="020B0204000000000000"/>
                <a:hlinkClick r:id="rId11"/>
              </a:rPr>
              <a:t>https://firebase.google.com/docs/firestore/query-data/aggregation-queries?hl=de#use_the_count_aggregation</a:t>
            </a:r>
            <a:r>
              <a:rPr lang="de-DE" sz="900" dirty="0">
                <a:latin typeface="TWK Everett" panose="020B0204000000000000"/>
              </a:rPr>
              <a:t>.</a:t>
            </a:r>
          </a:p>
          <a:p>
            <a:pPr marL="0" indent="0">
              <a:buNone/>
            </a:pPr>
            <a:r>
              <a:rPr lang="de-DE" sz="900" dirty="0">
                <a:latin typeface="TWK Everett" panose="020B0204000000000000"/>
              </a:rPr>
              <a:t>[11] </a:t>
            </a:r>
            <a:r>
              <a:rPr lang="de-DE" sz="900" dirty="0" err="1">
                <a:latin typeface="TWK Everett" panose="020B0204000000000000"/>
              </a:rPr>
              <a:t>Firebase</a:t>
            </a:r>
            <a:r>
              <a:rPr lang="de-DE" sz="900" dirty="0">
                <a:latin typeface="TWK Everett" panose="020B0204000000000000"/>
              </a:rPr>
              <a:t>, Datenbank auswählen: Cloud </a:t>
            </a:r>
            <a:r>
              <a:rPr lang="de-DE" sz="900" dirty="0" err="1">
                <a:latin typeface="TWK Everett" panose="020B0204000000000000"/>
              </a:rPr>
              <a:t>Firestore</a:t>
            </a:r>
            <a:r>
              <a:rPr lang="de-DE" sz="900" dirty="0">
                <a:latin typeface="TWK Everett" panose="020B0204000000000000"/>
              </a:rPr>
              <a:t> oder Realtime Database, Zuletzt aktualisiert am: 13.05.2025. Zuletzt abgerufen am: 23.05.2025, 13.05.2025. Adresse: </a:t>
            </a:r>
            <a:r>
              <a:rPr lang="de-DE" sz="900" dirty="0">
                <a:latin typeface="TWK Everett" panose="020B0204000000000000"/>
                <a:hlinkClick r:id="rId12"/>
              </a:rPr>
              <a:t>https://firebase.google.com/docs/firestore/rtdb-vs-firestore?hl=de</a:t>
            </a:r>
            <a:r>
              <a:rPr lang="de-DE" sz="900" dirty="0">
                <a:latin typeface="TWK Everett" panose="020B0204000000000000"/>
              </a:rPr>
              <a:t>. </a:t>
            </a:r>
          </a:p>
          <a:p>
            <a:pPr marL="0" indent="0">
              <a:buNone/>
            </a:pPr>
            <a:r>
              <a:rPr lang="de-DE" sz="900" dirty="0">
                <a:latin typeface="TWK Everett" panose="020B0204000000000000"/>
              </a:rPr>
              <a:t>[12] </a:t>
            </a:r>
            <a:r>
              <a:rPr lang="de-DE" sz="900" dirty="0" err="1">
                <a:latin typeface="TWK Everett" panose="020B0204000000000000"/>
              </a:rPr>
              <a:t>Firebase</a:t>
            </a:r>
            <a:r>
              <a:rPr lang="de-DE" sz="900" dirty="0">
                <a:latin typeface="TWK Everett" panose="020B0204000000000000"/>
              </a:rPr>
              <a:t>, Transactions and </a:t>
            </a:r>
            <a:r>
              <a:rPr lang="de-DE" sz="900" dirty="0" err="1">
                <a:latin typeface="TWK Everett" panose="020B0204000000000000"/>
              </a:rPr>
              <a:t>batched</a:t>
            </a:r>
            <a:r>
              <a:rPr lang="de-DE" sz="900" dirty="0">
                <a:latin typeface="TWK Everett" panose="020B0204000000000000"/>
              </a:rPr>
              <a:t> </a:t>
            </a:r>
            <a:r>
              <a:rPr lang="de-DE" sz="900" dirty="0" err="1">
                <a:latin typeface="TWK Everett" panose="020B0204000000000000"/>
              </a:rPr>
              <a:t>writes</a:t>
            </a:r>
            <a:r>
              <a:rPr lang="de-DE" sz="900" dirty="0">
                <a:latin typeface="TWK Everett" panose="020B0204000000000000"/>
              </a:rPr>
              <a:t>, Zuletzt aktualisiert am: 23.05.2025. Zuletzt abgerufen am: 24.05.2025, 2025. Adresse: </a:t>
            </a:r>
            <a:r>
              <a:rPr lang="de-DE" sz="900" dirty="0">
                <a:latin typeface="TWK Everett" panose="020B0204000000000000"/>
                <a:hlinkClick r:id="rId13"/>
              </a:rPr>
              <a:t>https://firebase.google.com/docs/firestore/manage-data/transactions?hl=de</a:t>
            </a:r>
            <a:r>
              <a:rPr lang="de-DE" sz="900" dirty="0">
                <a:latin typeface="TWK Everett" panose="020B0204000000000000"/>
              </a:rPr>
              <a:t>.</a:t>
            </a:r>
          </a:p>
          <a:p>
            <a:pPr marL="0" indent="0">
              <a:buNone/>
            </a:pPr>
            <a:r>
              <a:rPr lang="de-DE" sz="900" dirty="0">
                <a:latin typeface="TWK Everett" panose="020B0204000000000000"/>
              </a:rPr>
              <a:t>[13]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Functions</a:t>
            </a:r>
            <a:r>
              <a:rPr lang="de-DE" sz="900" dirty="0">
                <a:latin typeface="TWK Everett" panose="020B0204000000000000"/>
              </a:rPr>
              <a:t>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Firebase</a:t>
            </a:r>
            <a:r>
              <a:rPr lang="de-DE" sz="900" dirty="0">
                <a:latin typeface="TWK Everett" panose="020B0204000000000000"/>
              </a:rPr>
              <a:t>, Zuletzt aktualisiert am: 18.05.2025. Zuletzt abgerufen am: 24.05.2025, 2025. Adresse: </a:t>
            </a:r>
            <a:r>
              <a:rPr lang="de-DE" sz="900" dirty="0">
                <a:latin typeface="TWK Everett" panose="020B0204000000000000"/>
                <a:hlinkClick r:id="rId14"/>
              </a:rPr>
              <a:t>https://firebase.google.com/docs/functions</a:t>
            </a:r>
            <a:r>
              <a:rPr lang="de-DE" sz="900" dirty="0">
                <a:latin typeface="TWK Everett" panose="020B0204000000000000"/>
              </a:rPr>
              <a:t>.</a:t>
            </a:r>
          </a:p>
        </p:txBody>
      </p:sp>
    </p:spTree>
    <p:extLst>
      <p:ext uri="{BB962C8B-B14F-4D97-AF65-F5344CB8AC3E}">
        <p14:creationId xmlns:p14="http://schemas.microsoft.com/office/powerpoint/2010/main" val="210908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Bild- und Icon-Quellen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r>
              <a:rPr lang="de-DE" sz="1200" dirty="0">
                <a:latin typeface="TWK Everett" panose="020B0204000000000000"/>
              </a:rPr>
              <a:t> generiert-&gt; </a:t>
            </a:r>
            <a:r>
              <a:rPr lang="de-DE" sz="1200" dirty="0">
                <a:latin typeface="TWK Everett" panose="020B0204000000000000"/>
                <a:hlinkClick r:id="rId5"/>
              </a:rPr>
              <a:t>https://chatgpt.com/</a:t>
            </a:r>
            <a:r>
              <a:rPr lang="de-DE" sz="1200" dirty="0">
                <a:latin typeface="TWK Everett" panose="020B0204000000000000"/>
              </a:rPr>
              <a:t> </a:t>
            </a:r>
          </a:p>
          <a:p>
            <a:pPr marL="0" indent="0">
              <a:buNone/>
            </a:pPr>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6" name="Fußzeilenplatzhalter 8">
            <a:extLst>
              <a:ext uri="{FF2B5EF4-FFF2-40B4-BE49-F238E27FC236}">
                <a16:creationId xmlns:a16="http://schemas.microsoft.com/office/drawing/2014/main" id="{50B2952D-0C21-D353-B917-F3A40BC4B7D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 [2], [3]</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11" name="Fußzeilenplatzhalter 8">
            <a:extLst>
              <a:ext uri="{FF2B5EF4-FFF2-40B4-BE49-F238E27FC236}">
                <a16:creationId xmlns:a16="http://schemas.microsoft.com/office/drawing/2014/main" id="{574BBDF5-685F-0540-0E62-EAE0D1CC5F96}"/>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[4]</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
        <p:nvSpPr>
          <p:cNvPr id="7" name="Fußzeilenplatzhalter 8">
            <a:extLst>
              <a:ext uri="{FF2B5EF4-FFF2-40B4-BE49-F238E27FC236}">
                <a16:creationId xmlns:a16="http://schemas.microsoft.com/office/drawing/2014/main" id="{3C963C7A-B140-A3C2-F9D4-3E0DE7BDE87B}"/>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[5]</a:t>
            </a:r>
          </a:p>
        </p:txBody>
      </p:sp>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11" name="Grafik 10">
            <a:extLst>
              <a:ext uri="{FF2B5EF4-FFF2-40B4-BE49-F238E27FC236}">
                <a16:creationId xmlns:a16="http://schemas.microsoft.com/office/drawing/2014/main" id="{B75D8817-F13C-C542-905A-24CCBED7002F}"/>
              </a:ext>
            </a:extLst>
          </p:cNvPr>
          <p:cNvPicPr>
            <a:picLocks noChangeAspect="1"/>
          </p:cNvPicPr>
          <p:nvPr/>
        </p:nvPicPr>
        <p:blipFill>
          <a:blip r:embed="rId4"/>
          <a:stretch>
            <a:fillRect/>
          </a:stretch>
        </p:blipFill>
        <p:spPr>
          <a:xfrm>
            <a:off x="806746" y="2428677"/>
            <a:ext cx="609163" cy="609163"/>
          </a:xfrm>
          <a:prstGeom prst="rect">
            <a:avLst/>
          </a:prstGeom>
        </p:spPr>
      </p:pic>
      <p:pic>
        <p:nvPicPr>
          <p:cNvPr id="1026" name="Picture 2">
            <a:extLst>
              <a:ext uri="{FF2B5EF4-FFF2-40B4-BE49-F238E27FC236}">
                <a16:creationId xmlns:a16="http://schemas.microsoft.com/office/drawing/2014/main" id="{D522CE7C-8ECB-38BF-E936-5E7280196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207" y="2456422"/>
            <a:ext cx="1279665" cy="63069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orange, Grafiken, Farbigkeit, Kreativität enthält.&#10;&#10;KI-generierte Inhalte können fehlerhaft sein.">
            <a:extLst>
              <a:ext uri="{FF2B5EF4-FFF2-40B4-BE49-F238E27FC236}">
                <a16:creationId xmlns:a16="http://schemas.microsoft.com/office/drawing/2014/main" id="{97D01165-5CB0-CD06-8D35-B4B18EFC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981" y="2428677"/>
            <a:ext cx="609163" cy="609163"/>
          </a:xfrm>
          <a:prstGeom prst="rect">
            <a:avLst/>
          </a:prstGeom>
        </p:spPr>
      </p:pic>
      <p:sp>
        <p:nvSpPr>
          <p:cNvPr id="13" name="Textfeld 12">
            <a:extLst>
              <a:ext uri="{FF2B5EF4-FFF2-40B4-BE49-F238E27FC236}">
                <a16:creationId xmlns:a16="http://schemas.microsoft.com/office/drawing/2014/main" id="{8161018D-8C4A-A50C-C9AF-BC5044EEA1A3}"/>
              </a:ext>
            </a:extLst>
          </p:cNvPr>
          <p:cNvSpPr txBox="1"/>
          <p:nvPr/>
        </p:nvSpPr>
        <p:spPr>
          <a:xfrm>
            <a:off x="770471" y="3116983"/>
            <a:ext cx="681711" cy="276999"/>
          </a:xfrm>
          <a:prstGeom prst="rect">
            <a:avLst/>
          </a:prstGeom>
          <a:noFill/>
        </p:spPr>
        <p:txBody>
          <a:bodyPr wrap="square" rtlCol="0">
            <a:spAutoFit/>
          </a:bodyPr>
          <a:lstStyle/>
          <a:p>
            <a:r>
              <a:rPr lang="de-DE" sz="1200" dirty="0">
                <a:solidFill>
                  <a:srgbClr val="FF9100"/>
                </a:solidFill>
                <a:latin typeface="TWK Everett" panose="020B0204000000000000"/>
              </a:rPr>
              <a:t>Node.js</a:t>
            </a:r>
          </a:p>
        </p:txBody>
      </p:sp>
      <p:sp>
        <p:nvSpPr>
          <p:cNvPr id="14" name="Textfeld 13">
            <a:extLst>
              <a:ext uri="{FF2B5EF4-FFF2-40B4-BE49-F238E27FC236}">
                <a16:creationId xmlns:a16="http://schemas.microsoft.com/office/drawing/2014/main" id="{5D86E775-AD08-2134-A814-AD452D170641}"/>
              </a:ext>
            </a:extLst>
          </p:cNvPr>
          <p:cNvSpPr txBox="1"/>
          <p:nvPr/>
        </p:nvSpPr>
        <p:spPr>
          <a:xfrm>
            <a:off x="1759484" y="1716001"/>
            <a:ext cx="1425269" cy="307777"/>
          </a:xfrm>
          <a:prstGeom prst="rect">
            <a:avLst/>
          </a:prstGeom>
          <a:noFill/>
        </p:spPr>
        <p:txBody>
          <a:bodyPr wrap="square" rtlCol="0">
            <a:spAutoFit/>
          </a:bodyPr>
          <a:lstStyle/>
          <a:p>
            <a:r>
              <a:rPr lang="de-DE" sz="1400" dirty="0">
                <a:solidFill>
                  <a:srgbClr val="FF9100"/>
                </a:solidFill>
                <a:latin typeface="TWK Everett" panose="020B0204000000000000"/>
              </a:rPr>
              <a:t>Voraussetzungen</a:t>
            </a:r>
          </a:p>
        </p:txBody>
      </p:sp>
      <p:sp>
        <p:nvSpPr>
          <p:cNvPr id="15" name="Textfeld 14">
            <a:extLst>
              <a:ext uri="{FF2B5EF4-FFF2-40B4-BE49-F238E27FC236}">
                <a16:creationId xmlns:a16="http://schemas.microsoft.com/office/drawing/2014/main" id="{FEF7525D-D020-8FC9-97FD-42F599F348AC}"/>
              </a:ext>
            </a:extLst>
          </p:cNvPr>
          <p:cNvSpPr txBox="1"/>
          <p:nvPr/>
        </p:nvSpPr>
        <p:spPr>
          <a:xfrm>
            <a:off x="2087927" y="3116937"/>
            <a:ext cx="746196" cy="276999"/>
          </a:xfrm>
          <a:prstGeom prst="rect">
            <a:avLst/>
          </a:prstGeom>
          <a:noFill/>
        </p:spPr>
        <p:txBody>
          <a:bodyPr wrap="square" rtlCol="0">
            <a:spAutoFit/>
          </a:bodyPr>
          <a:lstStyle/>
          <a:p>
            <a:r>
              <a:rPr lang="de-DE" sz="1200" dirty="0">
                <a:solidFill>
                  <a:srgbClr val="FF9100"/>
                </a:solidFill>
                <a:latin typeface="TWK Everett" panose="020B0204000000000000"/>
              </a:rPr>
              <a:t>Java JDK</a:t>
            </a:r>
          </a:p>
        </p:txBody>
      </p:sp>
      <p:sp>
        <p:nvSpPr>
          <p:cNvPr id="16" name="Textfeld 15">
            <a:extLst>
              <a:ext uri="{FF2B5EF4-FFF2-40B4-BE49-F238E27FC236}">
                <a16:creationId xmlns:a16="http://schemas.microsoft.com/office/drawing/2014/main" id="{C22B2B00-F4A6-7D86-8021-2FA1EDD62358}"/>
              </a:ext>
            </a:extLst>
          </p:cNvPr>
          <p:cNvSpPr txBox="1"/>
          <p:nvPr/>
        </p:nvSpPr>
        <p:spPr>
          <a:xfrm>
            <a:off x="3278513" y="3082685"/>
            <a:ext cx="942207" cy="276999"/>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CLI</a:t>
            </a:r>
          </a:p>
        </p:txBody>
      </p:sp>
      <p:cxnSp>
        <p:nvCxnSpPr>
          <p:cNvPr id="22" name="Gerade Verbindung mit Pfeil 21">
            <a:extLst>
              <a:ext uri="{FF2B5EF4-FFF2-40B4-BE49-F238E27FC236}">
                <a16:creationId xmlns:a16="http://schemas.microsoft.com/office/drawing/2014/main" id="{15C7DAA9-B56E-0817-1998-81FDD8A966BF}"/>
              </a:ext>
            </a:extLst>
          </p:cNvPr>
          <p:cNvCxnSpPr>
            <a:cxnSpLocks/>
            <a:stCxn id="14" idx="2"/>
            <a:endCxn id="12" idx="0"/>
          </p:cNvCxnSpPr>
          <p:nvPr/>
        </p:nvCxnSpPr>
        <p:spPr>
          <a:xfrm>
            <a:off x="2472119" y="2023778"/>
            <a:ext cx="1216444"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9644D78B-64A4-E327-3CCA-9EFFD15429B0}"/>
              </a:ext>
            </a:extLst>
          </p:cNvPr>
          <p:cNvCxnSpPr>
            <a:cxnSpLocks/>
            <a:stCxn id="14" idx="2"/>
            <a:endCxn id="11" idx="0"/>
          </p:cNvCxnSpPr>
          <p:nvPr/>
        </p:nvCxnSpPr>
        <p:spPr>
          <a:xfrm flipH="1">
            <a:off x="1111328" y="2023778"/>
            <a:ext cx="1360791"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8AF095DE-7F29-5557-9478-679A971944B0}"/>
              </a:ext>
            </a:extLst>
          </p:cNvPr>
          <p:cNvCxnSpPr>
            <a:cxnSpLocks/>
            <a:stCxn id="14" idx="2"/>
            <a:endCxn id="1026" idx="0"/>
          </p:cNvCxnSpPr>
          <p:nvPr/>
        </p:nvCxnSpPr>
        <p:spPr>
          <a:xfrm>
            <a:off x="2472119" y="2023778"/>
            <a:ext cx="1921" cy="43264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B0DE64CA-8CB0-BD4D-148C-11D55DB8ADD4}"/>
              </a:ext>
            </a:extLst>
          </p:cNvPr>
          <p:cNvCxnSpPr>
            <a:cxnSpLocks/>
          </p:cNvCxnSpPr>
          <p:nvPr/>
        </p:nvCxnSpPr>
        <p:spPr>
          <a:xfrm>
            <a:off x="4151086"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Json file ">
            <a:extLst>
              <a:ext uri="{FF2B5EF4-FFF2-40B4-BE49-F238E27FC236}">
                <a16:creationId xmlns:a16="http://schemas.microsoft.com/office/drawing/2014/main" id="{662107E3-C904-452B-EAAF-AC47A78E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549" y="175748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feld 46">
            <a:extLst>
              <a:ext uri="{FF2B5EF4-FFF2-40B4-BE49-F238E27FC236}">
                <a16:creationId xmlns:a16="http://schemas.microsoft.com/office/drawing/2014/main" id="{CE8F5BE0-1097-B0D0-4889-59BE5F27DD20}"/>
              </a:ext>
            </a:extLst>
          </p:cNvPr>
          <p:cNvSpPr txBox="1"/>
          <p:nvPr/>
        </p:nvSpPr>
        <p:spPr>
          <a:xfrm>
            <a:off x="4357098"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init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a:t>
            </a:r>
            <a:endParaRPr lang="de-DE" sz="1200" i="1" dirty="0">
              <a:solidFill>
                <a:srgbClr val="FF9100"/>
              </a:solidFill>
              <a:latin typeface="TWK Everett" panose="020B0204000000000000"/>
            </a:endParaRPr>
          </a:p>
        </p:txBody>
      </p:sp>
      <p:sp>
        <p:nvSpPr>
          <p:cNvPr id="48" name="Textfeld 47">
            <a:extLst>
              <a:ext uri="{FF2B5EF4-FFF2-40B4-BE49-F238E27FC236}">
                <a16:creationId xmlns:a16="http://schemas.microsoft.com/office/drawing/2014/main" id="{EDDA3FAC-3BE8-CDBA-1A56-FD720E3F1C22}"/>
              </a:ext>
            </a:extLst>
          </p:cNvPr>
          <p:cNvSpPr txBox="1"/>
          <p:nvPr/>
        </p:nvSpPr>
        <p:spPr>
          <a:xfrm>
            <a:off x="6029661" y="2376307"/>
            <a:ext cx="1068004" cy="276999"/>
          </a:xfrm>
          <a:prstGeom prst="rect">
            <a:avLst/>
          </a:prstGeom>
          <a:noFill/>
        </p:spPr>
        <p:txBody>
          <a:bodyPr wrap="square" rtlCol="0">
            <a:spAutoFit/>
          </a:bodyPr>
          <a:lstStyle/>
          <a:p>
            <a:r>
              <a:rPr lang="de-DE" sz="1200" dirty="0" err="1">
                <a:solidFill>
                  <a:srgbClr val="FF9100"/>
                </a:solidFill>
                <a:latin typeface="TWK Everett" panose="020B0204000000000000"/>
              </a:rPr>
              <a:t>firebase.json</a:t>
            </a:r>
            <a:endParaRPr lang="de-DE" sz="1200" dirty="0">
              <a:solidFill>
                <a:srgbClr val="FF9100"/>
              </a:solidFill>
              <a:latin typeface="TWK Everett" panose="020B0204000000000000"/>
            </a:endParaRPr>
          </a:p>
        </p:txBody>
      </p:sp>
      <p:cxnSp>
        <p:nvCxnSpPr>
          <p:cNvPr id="51" name="Gerade Verbindung mit Pfeil 50">
            <a:extLst>
              <a:ext uri="{FF2B5EF4-FFF2-40B4-BE49-F238E27FC236}">
                <a16:creationId xmlns:a16="http://schemas.microsoft.com/office/drawing/2014/main" id="{EDB9A2D2-ADDF-7596-861E-20BB062B5188}"/>
              </a:ext>
            </a:extLst>
          </p:cNvPr>
          <p:cNvCxnSpPr>
            <a:cxnSpLocks/>
          </p:cNvCxnSpPr>
          <p:nvPr/>
        </p:nvCxnSpPr>
        <p:spPr>
          <a:xfrm>
            <a:off x="7124227"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2DBAE990-A01D-5519-FB79-5E541B46E6A0}"/>
              </a:ext>
            </a:extLst>
          </p:cNvPr>
          <p:cNvSpPr txBox="1"/>
          <p:nvPr/>
        </p:nvSpPr>
        <p:spPr>
          <a:xfrm>
            <a:off x="7330239"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emulators:start</a:t>
            </a:r>
            <a:endParaRPr lang="de-DE" sz="1200" i="1" dirty="0">
              <a:solidFill>
                <a:srgbClr val="FF9100"/>
              </a:solidFill>
              <a:latin typeface="TWK Everett" panose="020B0204000000000000"/>
            </a:endParaRPr>
          </a:p>
        </p:txBody>
      </p:sp>
      <p:pic>
        <p:nvPicPr>
          <p:cNvPr id="1030" name="Picture 6" descr="Technology ">
            <a:extLst>
              <a:ext uri="{FF2B5EF4-FFF2-40B4-BE49-F238E27FC236}">
                <a16:creationId xmlns:a16="http://schemas.microsoft.com/office/drawing/2014/main" id="{D4DD430E-F08A-DBB7-1AA1-186E3240C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0504" y="170176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feld 52">
            <a:extLst>
              <a:ext uri="{FF2B5EF4-FFF2-40B4-BE49-F238E27FC236}">
                <a16:creationId xmlns:a16="http://schemas.microsoft.com/office/drawing/2014/main" id="{E1EB8C5B-D793-A3DB-D90E-73961FAA6338}"/>
              </a:ext>
            </a:extLst>
          </p:cNvPr>
          <p:cNvSpPr txBox="1"/>
          <p:nvPr/>
        </p:nvSpPr>
        <p:spPr>
          <a:xfrm>
            <a:off x="9119941" y="2317922"/>
            <a:ext cx="1068004" cy="276999"/>
          </a:xfrm>
          <a:prstGeom prst="rect">
            <a:avLst/>
          </a:prstGeom>
          <a:noFill/>
        </p:spPr>
        <p:txBody>
          <a:bodyPr wrap="square" rtlCol="0">
            <a:spAutoFit/>
          </a:bodyPr>
          <a:lstStyle/>
          <a:p>
            <a:r>
              <a:rPr lang="de-DE" sz="1200" dirty="0">
                <a:solidFill>
                  <a:srgbClr val="FF9100"/>
                </a:solidFill>
                <a:latin typeface="TWK Everett" panose="020B0204000000000000"/>
              </a:rPr>
              <a:t>Running ✅</a:t>
            </a:r>
          </a:p>
        </p:txBody>
      </p:sp>
      <p:cxnSp>
        <p:nvCxnSpPr>
          <p:cNvPr id="55" name="Gerader Verbinder 54">
            <a:extLst>
              <a:ext uri="{FF2B5EF4-FFF2-40B4-BE49-F238E27FC236}">
                <a16:creationId xmlns:a16="http://schemas.microsoft.com/office/drawing/2014/main" id="{8A4CD6E5-9278-6BAC-0B48-B41CF4667732}"/>
              </a:ext>
            </a:extLst>
          </p:cNvPr>
          <p:cNvCxnSpPr/>
          <p:nvPr/>
        </p:nvCxnSpPr>
        <p:spPr>
          <a:xfrm>
            <a:off x="255282" y="3643085"/>
            <a:ext cx="11357429" cy="0"/>
          </a:xfrm>
          <a:prstGeom prst="line">
            <a:avLst/>
          </a:prstGeom>
          <a:ln>
            <a:solidFill>
              <a:srgbClr val="FF9100"/>
            </a:solidFill>
          </a:ln>
        </p:spPr>
        <p:style>
          <a:lnRef idx="2">
            <a:schemeClr val="accent2"/>
          </a:lnRef>
          <a:fillRef idx="0">
            <a:schemeClr val="accent2"/>
          </a:fillRef>
          <a:effectRef idx="1">
            <a:schemeClr val="accent2"/>
          </a:effectRef>
          <a:fontRef idx="minor">
            <a:schemeClr val="tx1"/>
          </a:fontRef>
        </p:style>
      </p:cxnSp>
      <p:sp>
        <p:nvSpPr>
          <p:cNvPr id="56" name="Textfeld 55">
            <a:extLst>
              <a:ext uri="{FF2B5EF4-FFF2-40B4-BE49-F238E27FC236}">
                <a16:creationId xmlns:a16="http://schemas.microsoft.com/office/drawing/2014/main" id="{FE104FAB-1B09-06BF-DA0C-3783D0058CA9}"/>
              </a:ext>
            </a:extLst>
          </p:cNvPr>
          <p:cNvSpPr txBox="1"/>
          <p:nvPr/>
        </p:nvSpPr>
        <p:spPr>
          <a:xfrm>
            <a:off x="3439723" y="4078652"/>
            <a:ext cx="6809506" cy="1569660"/>
          </a:xfrm>
          <a:prstGeom prst="rect">
            <a:avLst/>
          </a:prstGeom>
          <a:noFill/>
        </p:spPr>
        <p:txBody>
          <a:bodyPr wrap="square" rtlCol="0">
            <a:spAutoFit/>
          </a:bodyPr>
          <a:lstStyle/>
          <a:p>
            <a:r>
              <a:rPr lang="de-DE" sz="1200" dirty="0">
                <a:solidFill>
                  <a:srgbClr val="FF9100"/>
                </a:solidFill>
                <a:latin typeface="TWK Everett" panose="020B0204000000000000"/>
              </a:rPr>
              <a:t>Warum nicht die Emulator Suite im Docker laufen lassen, um Abhängigkeiten vom lokalen PC fernzuhalten?</a:t>
            </a:r>
          </a:p>
          <a:p>
            <a:endParaRPr lang="de-DE" sz="1200" dirty="0">
              <a:solidFill>
                <a:srgbClr val="FF9100"/>
              </a:solidFill>
              <a:latin typeface="TWK Everett" panose="020B0204000000000000"/>
            </a:endParaRPr>
          </a:p>
          <a:p>
            <a:pPr marL="171450" indent="-171450">
              <a:buFont typeface="Wingdings" panose="05000000000000000000" pitchFamily="2" charset="2"/>
              <a:buChar char="Ø"/>
            </a:pPr>
            <a:r>
              <a:rPr lang="de-DE" sz="1200" dirty="0">
                <a:solidFill>
                  <a:srgbClr val="FF9100"/>
                </a:solidFill>
                <a:latin typeface="TWK Everett" panose="020B0204000000000000"/>
              </a:rPr>
              <a:t>Installationsprobleme von vordefinierten Images</a:t>
            </a:r>
          </a:p>
          <a:p>
            <a:pPr marL="171450" indent="-171450">
              <a:buFont typeface="Wingdings" panose="05000000000000000000" pitchFamily="2" charset="2"/>
              <a:buChar char="Ø"/>
            </a:pPr>
            <a:r>
              <a:rPr lang="de-DE" sz="1200" dirty="0">
                <a:solidFill>
                  <a:srgbClr val="FF9100"/>
                </a:solidFill>
                <a:latin typeface="TWK Everett" panose="020B0204000000000000"/>
              </a:rPr>
              <a:t>Zugriffsprobleme auf die innerhalb des Dockers laufende Emulator Suite</a:t>
            </a:r>
          </a:p>
          <a:p>
            <a:pPr marL="171450" indent="-171450">
              <a:buFont typeface="Wingdings" panose="05000000000000000000" pitchFamily="2" charset="2"/>
              <a:buChar char="Ø"/>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Einzige Lösung -&gt; Skripte ebenfalls im Container laufen lassen</a:t>
            </a:r>
          </a:p>
          <a:p>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Entschluss als Gruppe, den offiziellen Weg von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mit ein paar lokalen Installationen zu nutzen ✅</a:t>
            </a:r>
          </a:p>
        </p:txBody>
      </p:sp>
      <p:pic>
        <p:nvPicPr>
          <p:cNvPr id="7" name="Picture 4">
            <a:extLst>
              <a:ext uri="{FF2B5EF4-FFF2-40B4-BE49-F238E27FC236}">
                <a16:creationId xmlns:a16="http://schemas.microsoft.com/office/drawing/2014/main" id="{DB16CBEB-3C25-C42A-64BE-C356F0614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332" y="3810838"/>
            <a:ext cx="2223327" cy="2223327"/>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8">
            <a:extLst>
              <a:ext uri="{FF2B5EF4-FFF2-40B4-BE49-F238E27FC236}">
                <a16:creationId xmlns:a16="http://schemas.microsoft.com/office/drawing/2014/main" id="{9F202AE4-868D-E313-59B3-A1838444F7B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[6]</a:t>
            </a:r>
          </a:p>
        </p:txBody>
      </p:sp>
    </p:spTree>
    <p:extLst>
      <p:ext uri="{BB962C8B-B14F-4D97-AF65-F5344CB8AC3E}">
        <p14:creationId xmlns:p14="http://schemas.microsoft.com/office/powerpoint/2010/main" val="16192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00"/>
                                        <p:tgtEl>
                                          <p:spTgt spid="10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down)">
                                      <p:cBhvr>
                                        <p:cTn id="36" dur="500"/>
                                        <p:tgtEl>
                                          <p:spTgt spid="47"/>
                                        </p:tgtEl>
                                      </p:cBhvr>
                                    </p:animEffect>
                                  </p:childTnLst>
                                </p:cTn>
                              </p:par>
                              <p:par>
                                <p:cTn id="37" presetID="2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wipe(down)">
                                      <p:cBhvr>
                                        <p:cTn id="44" dur="500"/>
                                        <p:tgtEl>
                                          <p:spTgt spid="10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down)">
                                      <p:cBhvr>
                                        <p:cTn id="52" dur="500"/>
                                        <p:tgtEl>
                                          <p:spTgt spid="52"/>
                                        </p:tgtEl>
                                      </p:cBhvr>
                                    </p:animEffect>
                                  </p:childTnLst>
                                </p:cTn>
                              </p:par>
                              <p:par>
                                <p:cTn id="53" presetID="2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down)">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030"/>
                                        </p:tgtEl>
                                        <p:attrNameLst>
                                          <p:attrName>style.visibility</p:attrName>
                                        </p:attrNameLst>
                                      </p:cBhvr>
                                      <p:to>
                                        <p:strVal val="visible"/>
                                      </p:to>
                                    </p:set>
                                    <p:animEffect transition="in" filter="wipe(down)">
                                      <p:cBhvr>
                                        <p:cTn id="60" dur="500"/>
                                        <p:tgtEl>
                                          <p:spTgt spid="10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6">
                                            <p:txEl>
                                              <p:pRg st="0" end="0"/>
                                            </p:txEl>
                                          </p:spTgt>
                                        </p:tgtEl>
                                        <p:attrNameLst>
                                          <p:attrName>style.visibility</p:attrName>
                                        </p:attrNameLst>
                                      </p:cBhvr>
                                      <p:to>
                                        <p:strVal val="visible"/>
                                      </p:to>
                                    </p:set>
                                    <p:animEffect transition="in" filter="wipe(down)">
                                      <p:cBhvr>
                                        <p:cTn id="68" dur="500"/>
                                        <p:tgtEl>
                                          <p:spTgt spid="56">
                                            <p:txEl>
                                              <p:pRg st="0" end="0"/>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down)">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6">
                                            <p:txEl>
                                              <p:pRg st="2" end="2"/>
                                            </p:txEl>
                                          </p:spTgt>
                                        </p:tgtEl>
                                        <p:attrNameLst>
                                          <p:attrName>style.visibility</p:attrName>
                                        </p:attrNameLst>
                                      </p:cBhvr>
                                      <p:to>
                                        <p:strVal val="visible"/>
                                      </p:to>
                                    </p:set>
                                    <p:animEffect transition="in" filter="wipe(down)">
                                      <p:cBhvr>
                                        <p:cTn id="76" dur="500"/>
                                        <p:tgtEl>
                                          <p:spTgt spid="56">
                                            <p:txEl>
                                              <p:pRg st="2" end="2"/>
                                            </p:txEl>
                                          </p:spTgt>
                                        </p:tgtEl>
                                      </p:cBhvr>
                                    </p:animEffect>
                                  </p:childTnLst>
                                </p:cTn>
                              </p:par>
                              <p:par>
                                <p:cTn id="77" presetID="22" presetClass="entr" presetSubtype="4" fill="hold" nodeType="withEffect">
                                  <p:stCondLst>
                                    <p:cond delay="0"/>
                                  </p:stCondLst>
                                  <p:childTnLst>
                                    <p:set>
                                      <p:cBhvr>
                                        <p:cTn id="78" dur="1" fill="hold">
                                          <p:stCondLst>
                                            <p:cond delay="0"/>
                                          </p:stCondLst>
                                        </p:cTn>
                                        <p:tgtEl>
                                          <p:spTgt spid="56">
                                            <p:txEl>
                                              <p:pRg st="3" end="3"/>
                                            </p:txEl>
                                          </p:spTgt>
                                        </p:tgtEl>
                                        <p:attrNameLst>
                                          <p:attrName>style.visibility</p:attrName>
                                        </p:attrNameLst>
                                      </p:cBhvr>
                                      <p:to>
                                        <p:strVal val="visible"/>
                                      </p:to>
                                    </p:set>
                                    <p:animEffect transition="in" filter="wipe(down)">
                                      <p:cBhvr>
                                        <p:cTn id="79" dur="500"/>
                                        <p:tgtEl>
                                          <p:spTgt spid="56">
                                            <p:txEl>
                                              <p:pRg st="3" end="3"/>
                                            </p:txEl>
                                          </p:spTgt>
                                        </p:tgtEl>
                                      </p:cBhvr>
                                    </p:animEffect>
                                  </p:childTnLst>
                                </p:cTn>
                              </p:par>
                              <p:par>
                                <p:cTn id="80" presetID="22" presetClass="entr" presetSubtype="4"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6">
                                            <p:txEl>
                                              <p:pRg st="5" end="5"/>
                                            </p:txEl>
                                          </p:spTgt>
                                        </p:tgtEl>
                                        <p:attrNameLst>
                                          <p:attrName>style.visibility</p:attrName>
                                        </p:attrNameLst>
                                      </p:cBhvr>
                                      <p:to>
                                        <p:strVal val="visible"/>
                                      </p:to>
                                    </p:set>
                                    <p:animEffect transition="in" filter="wipe(down)">
                                      <p:cBhvr>
                                        <p:cTn id="87" dur="500"/>
                                        <p:tgtEl>
                                          <p:spTgt spid="56">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56">
                                            <p:txEl>
                                              <p:pRg st="7" end="7"/>
                                            </p:txEl>
                                          </p:spTgt>
                                        </p:tgtEl>
                                        <p:attrNameLst>
                                          <p:attrName>style.visibility</p:attrName>
                                        </p:attrNameLst>
                                      </p:cBhvr>
                                      <p:to>
                                        <p:strVal val="visible"/>
                                      </p:to>
                                    </p:set>
                                    <p:animEffect transition="in" filter="wipe(down)">
                                      <p:cBhvr>
                                        <p:cTn id="92"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47" grpId="0"/>
      <p:bldP spid="48"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 name="Fußzeilenplatzhalter 8">
            <a:extLst>
              <a:ext uri="{FF2B5EF4-FFF2-40B4-BE49-F238E27FC236}">
                <a16:creationId xmlns:a16="http://schemas.microsoft.com/office/drawing/2014/main" id="{374B174A-4D7E-1FB2-B8AC-5483C86C333E}"/>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[7], [8]</a:t>
            </a:r>
          </a:p>
        </p:txBody>
      </p: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DE78ACD9-6B24-2E79-EF3C-26466846316E}"/>
              </a:ext>
            </a:extLst>
          </p:cNvPr>
          <p:cNvPicPr>
            <a:picLocks noChangeAspect="1"/>
          </p:cNvPicPr>
          <p:nvPr/>
        </p:nvPicPr>
        <p:blipFill>
          <a:blip r:embed="rId3"/>
          <a:stretch>
            <a:fillRect/>
          </a:stretch>
        </p:blipFill>
        <p:spPr>
          <a:xfrm>
            <a:off x="8568110" y="1620547"/>
            <a:ext cx="2692245" cy="575881"/>
          </a:xfrm>
          <a:prstGeom prst="rect">
            <a:avLst/>
          </a:prstGeom>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7"/>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
        <p:nvSpPr>
          <p:cNvPr id="3" name="Fußzeilenplatzhalter 8">
            <a:extLst>
              <a:ext uri="{FF2B5EF4-FFF2-40B4-BE49-F238E27FC236}">
                <a16:creationId xmlns:a16="http://schemas.microsoft.com/office/drawing/2014/main" id="{B5792037-91AD-CC03-4BB8-B2F249995C3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[9]</a:t>
            </a:r>
          </a:p>
        </p:txBody>
      </p:sp>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600986"/>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Keine Unterstützung für </a:t>
            </a:r>
            <a:r>
              <a:rPr lang="de-DE" sz="1200" b="1"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Beispiel aus Aufgabe g):</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r>
              <a:rPr lang="de-DE" sz="1200" dirty="0">
                <a:solidFill>
                  <a:srgbClr val="FF9100"/>
                </a:solidFill>
                <a:latin typeface="TWK Everett" panose="020B0204000000000000"/>
              </a:rPr>
              <a:t>=&gt; Hauptgrund für unsere extra gebauten Redundanzen in der Datenstruktur</a:t>
            </a:r>
          </a:p>
        </p:txBody>
      </p:sp>
      <p:pic>
        <p:nvPicPr>
          <p:cNvPr id="11" name="Grafik 10" descr="Ein Bild, das Text, Screenshot, Schrift enthält.&#10;&#10;KI-generierte Inhalte können fehlerhaft sein.">
            <a:extLst>
              <a:ext uri="{FF2B5EF4-FFF2-40B4-BE49-F238E27FC236}">
                <a16:creationId xmlns:a16="http://schemas.microsoft.com/office/drawing/2014/main" id="{66A79F2E-484A-6D63-3783-583973058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579" y="2798834"/>
            <a:ext cx="7434786" cy="2288825"/>
          </a:xfrm>
          <a:prstGeom prst="rect">
            <a:avLst/>
          </a:prstGeom>
        </p:spPr>
      </p:pic>
    </p:spTree>
    <p:extLst>
      <p:ext uri="{BB962C8B-B14F-4D97-AF65-F5344CB8AC3E}">
        <p14:creationId xmlns:p14="http://schemas.microsoft.com/office/powerpoint/2010/main" val="1400131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3067</Words>
  <Application>Microsoft Office PowerPoint</Application>
  <PresentationFormat>Breitbild</PresentationFormat>
  <Paragraphs>362</Paragraphs>
  <Slides>20</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Aptos</vt:lpstr>
      <vt:lpstr>Aptos Display</vt:lpstr>
      <vt:lpstr>Arial</vt:lpstr>
      <vt:lpstr>Symbol</vt:lpstr>
      <vt:lpstr>TWK Everett</vt:lpstr>
      <vt:lpstr>Wingdings</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Read-Abfragen</vt:lpstr>
      <vt:lpstr>Herausforderungen bei der Umsetzung der Read-Abfragen</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Vielen Dank für  Ihre Aufmerksamkeit </vt:lpstr>
      <vt:lpstr>Literatur</vt:lpstr>
      <vt:lpstr>Bild- und Icon-Quellen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28</cp:revision>
  <dcterms:created xsi:type="dcterms:W3CDTF">2025-05-21T15:19:32Z</dcterms:created>
  <dcterms:modified xsi:type="dcterms:W3CDTF">2025-06-05T10:51:33Z</dcterms:modified>
</cp:coreProperties>
</file>